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4"/>
  </p:sldMasterIdLst>
  <p:notesMasterIdLst>
    <p:notesMasterId r:id="rId19"/>
  </p:notesMasterIdLst>
  <p:handoutMasterIdLst>
    <p:handoutMasterId r:id="rId20"/>
  </p:handoutMasterIdLst>
  <p:sldIdLst>
    <p:sldId id="281" r:id="rId5"/>
    <p:sldId id="298" r:id="rId6"/>
    <p:sldId id="299" r:id="rId7"/>
    <p:sldId id="300" r:id="rId8"/>
    <p:sldId id="291" r:id="rId9"/>
    <p:sldId id="292" r:id="rId10"/>
    <p:sldId id="293" r:id="rId11"/>
    <p:sldId id="301" r:id="rId12"/>
    <p:sldId id="304" r:id="rId13"/>
    <p:sldId id="305" r:id="rId14"/>
    <p:sldId id="295" r:id="rId15"/>
    <p:sldId id="303" r:id="rId16"/>
    <p:sldId id="297" r:id="rId17"/>
    <p:sldId id="275" r:id="rId18"/>
  </p:sldIdLst>
  <p:sldSz cx="12192000" cy="6858000"/>
  <p:notesSz cx="6669088" cy="9926638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85E"/>
    <a:srgbClr val="009FE3"/>
    <a:srgbClr val="EF765E"/>
    <a:srgbClr val="129A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249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7B28038-0CA3-4C35-8D3F-B8A069B339E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2118D38-FBCA-4DE8-BD30-895D5287DE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55B5BF-4A0F-4D4B-9242-5BC3FA71534D}" type="datetimeFigureOut">
              <a:rPr lang="fr-FR" smtClean="0"/>
              <a:t>25/10/2024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AB3A2C-63CE-48CF-9961-DE3DCEBA02F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622E095-BCC0-48B5-8AF8-BAC4224EA65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B986FE-4834-4858-B056-4BB1F553CE6D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4801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778250" y="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CC9BE-B89B-0F42-8FEB-F96E2236995E}" type="datetimeFigureOut">
              <a:rPr lang="fr-FR" smtClean="0"/>
              <a:t>25/10/2024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57188" y="1241425"/>
            <a:ext cx="5954712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66750" y="4776788"/>
            <a:ext cx="5335588" cy="39084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778250" y="9429750"/>
            <a:ext cx="288925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D5882A-810A-494C-AF7A-49522011FEDB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84793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D5882A-810A-494C-AF7A-49522011FEDB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43938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bleu, Bleu électrique, bleu vert, Graphique&#10;&#10;Description générée automatiquement">
            <a:extLst>
              <a:ext uri="{FF2B5EF4-FFF2-40B4-BE49-F238E27FC236}">
                <a16:creationId xmlns:a16="http://schemas.microsoft.com/office/drawing/2014/main" id="{805F3425-16EA-3403-6D50-9CEB129FAD2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ous-titre 2">
            <a:extLst>
              <a:ext uri="{FF2B5EF4-FFF2-40B4-BE49-F238E27FC236}">
                <a16:creationId xmlns:a16="http://schemas.microsoft.com/office/drawing/2014/main" id="{3576847D-5D4D-1AB8-AE0C-03F40852E53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2615171"/>
            <a:ext cx="12192000" cy="1876287"/>
          </a:xfrm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dirty="0"/>
              <a:t>Titre de la présentation </a:t>
            </a:r>
          </a:p>
          <a:p>
            <a:r>
              <a:rPr lang="fr-FR" dirty="0"/>
              <a:t>sur 2 lignes maximum</a:t>
            </a:r>
          </a:p>
        </p:txBody>
      </p:sp>
      <p:sp>
        <p:nvSpPr>
          <p:cNvPr id="6" name="Espace réservé du texte 11">
            <a:extLst>
              <a:ext uri="{FF2B5EF4-FFF2-40B4-BE49-F238E27FC236}">
                <a16:creationId xmlns:a16="http://schemas.microsoft.com/office/drawing/2014/main" id="{5A458A7D-6246-B696-88E2-DD1EAF75A24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111279" y="5041905"/>
            <a:ext cx="5969438" cy="466570"/>
          </a:xfrm>
          <a:ln>
            <a:noFill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7869382"/>
                      <a:gd name="connsiteY0" fmla="*/ 0 h 831634"/>
                      <a:gd name="connsiteX1" fmla="*/ 7869382 w 7869382"/>
                      <a:gd name="connsiteY1" fmla="*/ 0 h 831634"/>
                      <a:gd name="connsiteX2" fmla="*/ 7869382 w 7869382"/>
                      <a:gd name="connsiteY2" fmla="*/ 831634 h 831634"/>
                      <a:gd name="connsiteX3" fmla="*/ 0 w 7869382"/>
                      <a:gd name="connsiteY3" fmla="*/ 831634 h 831634"/>
                      <a:gd name="connsiteX4" fmla="*/ 0 w 7869382"/>
                      <a:gd name="connsiteY4" fmla="*/ 0 h 831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869382" h="831634" fill="none" extrusionOk="0">
                        <a:moveTo>
                          <a:pt x="0" y="0"/>
                        </a:moveTo>
                        <a:cubicBezTo>
                          <a:pt x="3742985" y="-49533"/>
                          <a:pt x="6485535" y="-14809"/>
                          <a:pt x="7869382" y="0"/>
                        </a:cubicBezTo>
                        <a:cubicBezTo>
                          <a:pt x="7854646" y="200296"/>
                          <a:pt x="7885926" y="698449"/>
                          <a:pt x="7869382" y="831634"/>
                        </a:cubicBezTo>
                        <a:cubicBezTo>
                          <a:pt x="5685295" y="783403"/>
                          <a:pt x="2932166" y="916089"/>
                          <a:pt x="0" y="831634"/>
                        </a:cubicBezTo>
                        <a:cubicBezTo>
                          <a:pt x="-59964" y="417738"/>
                          <a:pt x="-72618" y="299928"/>
                          <a:pt x="0" y="0"/>
                        </a:cubicBezTo>
                        <a:close/>
                      </a:path>
                      <a:path w="7869382" h="831634" stroke="0" extrusionOk="0">
                        <a:moveTo>
                          <a:pt x="0" y="0"/>
                        </a:moveTo>
                        <a:cubicBezTo>
                          <a:pt x="3173349" y="118645"/>
                          <a:pt x="6507346" y="116012"/>
                          <a:pt x="7869382" y="0"/>
                        </a:cubicBezTo>
                        <a:cubicBezTo>
                          <a:pt x="7904917" y="397397"/>
                          <a:pt x="7891132" y="476799"/>
                          <a:pt x="7869382" y="831634"/>
                        </a:cubicBezTo>
                        <a:cubicBezTo>
                          <a:pt x="5740248" y="966234"/>
                          <a:pt x="2252866" y="674438"/>
                          <a:pt x="0" y="831634"/>
                        </a:cubicBezTo>
                        <a:cubicBezTo>
                          <a:pt x="-13317" y="470069"/>
                          <a:pt x="-60308" y="346432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anchor="ctr" anchorCtr="0">
            <a:noAutofit/>
          </a:bodyPr>
          <a:lstStyle>
            <a:lvl1pPr marL="0" indent="0" algn="ctr">
              <a:lnSpc>
                <a:spcPct val="100000"/>
              </a:lnSpc>
              <a:buNone/>
              <a:defRPr lang="fr-FR" sz="1800" b="1" kern="1200" spc="0" dirty="0" smtClean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1pPr>
            <a:lvl2pPr>
              <a:defRPr lang="fr-FR" sz="2400" b="1" kern="1200" dirty="0" smtClean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2pPr>
            <a:lvl3pPr>
              <a:defRPr lang="fr-FR" sz="2400" b="1" kern="1200" dirty="0" smtClean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3pPr>
            <a:lvl4pPr>
              <a:defRPr lang="fr-FR" sz="2400" b="1" kern="1200" dirty="0" smtClean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4pPr>
            <a:lvl5pPr>
              <a:defRPr lang="fr-FR" sz="2400" b="1" kern="1200" dirty="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5pPr>
          </a:lstStyle>
          <a:p>
            <a:pPr lvl="0"/>
            <a:r>
              <a:rPr lang="fr-FR" dirty="0"/>
              <a:t>Kick-off</a:t>
            </a:r>
          </a:p>
        </p:txBody>
      </p:sp>
    </p:spTree>
    <p:extLst>
      <p:ext uri="{BB962C8B-B14F-4D97-AF65-F5344CB8AC3E}">
        <p14:creationId xmlns:p14="http://schemas.microsoft.com/office/powerpoint/2010/main" val="2829677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0546B28-3AAF-BB96-7CCD-C1318E9A074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B2265C7B-9546-4B90-85E9-115223D3B4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166" y="2328672"/>
            <a:ext cx="9698182" cy="1764290"/>
          </a:xfrm>
        </p:spPr>
        <p:txBody>
          <a:bodyPr anchor="b">
            <a:normAutofit/>
          </a:bodyPr>
          <a:lstStyle>
            <a:lvl1pPr algn="l">
              <a:defRPr sz="6600" b="1" i="0">
                <a:solidFill>
                  <a:schemeClr val="bg1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/>
              <a:t>Grande partie </a:t>
            </a:r>
            <a:br>
              <a:rPr lang="fr-FR"/>
            </a:br>
            <a:r>
              <a:rPr lang="fr-FR"/>
              <a:t>sur une ligne ou 2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F6CCB18-1C85-45A8-94C2-42E5BE16F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166" y="4223828"/>
            <a:ext cx="9144000" cy="827881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Mulish" pitchFamily="2" charset="77"/>
                <a:ea typeface="Inter Tight" pitchFamily="2" charset="0"/>
                <a:cs typeface="Inter Tight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</p:spTree>
    <p:extLst>
      <p:ext uri="{BB962C8B-B14F-4D97-AF65-F5344CB8AC3E}">
        <p14:creationId xmlns:p14="http://schemas.microsoft.com/office/powerpoint/2010/main" val="702254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5241C0DA-8B5E-A432-F544-7DAC7E9B122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Espace réservé pour une image  36">
            <a:extLst>
              <a:ext uri="{FF2B5EF4-FFF2-40B4-BE49-F238E27FC236}">
                <a16:creationId xmlns:a16="http://schemas.microsoft.com/office/drawing/2014/main" id="{1DDC537A-6060-4B38-7627-C16035C666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6137" y="1453724"/>
            <a:ext cx="3209605" cy="5416550"/>
          </a:xfrm>
        </p:spPr>
        <p:txBody>
          <a:bodyPr/>
          <a:lstStyle/>
          <a:p>
            <a:endParaRPr lang="fr-FR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5CB16856-3B7A-2744-CE73-E17B44AFB4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29013" y="1454150"/>
            <a:ext cx="7112394" cy="417513"/>
          </a:xfrm>
        </p:spPr>
        <p:txBody>
          <a:bodyPr/>
          <a:lstStyle>
            <a:lvl1pPr marL="0" indent="0">
              <a:buNone/>
              <a:defRPr sz="2000" b="1" i="0">
                <a:solidFill>
                  <a:srgbClr val="009FE3"/>
                </a:solidFill>
                <a:latin typeface="Mulish" pitchFamily="2" charset="77"/>
                <a:cs typeface="Prompt SemiBold" pitchFamily="2" charset="-34"/>
              </a:defRPr>
            </a:lvl1pPr>
          </a:lstStyle>
          <a:p>
            <a:pPr lvl="0"/>
            <a:r>
              <a:rPr lang="fr-FR"/>
              <a:t>Sous-titre slide texte photo 1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5818AAC-BB00-C67D-1680-DCB246B19EC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29013" y="2098675"/>
            <a:ext cx="8062912" cy="3995738"/>
          </a:xfrm>
        </p:spPr>
        <p:txBody>
          <a:bodyPr>
            <a:noAutofit/>
          </a:bodyPr>
          <a:lstStyle>
            <a:lvl1pPr marL="0" indent="0">
              <a:buNone/>
              <a:defRPr lang="fr-FR" sz="1600" kern="1200" dirty="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dolor sit amet, consectetuer adipiscing elit. Maecenas porttitor congue massa. Fusce posuere, magna sed pulvinar ultricies, purus lectus malesuada libero, sit amet commodo magna eros quis urna.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>
              <a:latin typeface="Inter Tight" pitchFamily="2" charset="0"/>
              <a:ea typeface="Inter Tight" pitchFamily="2" charset="0"/>
              <a:cs typeface="Inter Tight" pitchFamily="2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Nunc viverra imperdiet enim. Fusce est. Vivamus a tellus.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>
              <a:latin typeface="Inter Tight" pitchFamily="2" charset="0"/>
              <a:ea typeface="Inter Tight" pitchFamily="2" charset="0"/>
              <a:cs typeface="Inter Tight" pitchFamily="2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Pellentesque habitant morbi tristique senectus et netus et malesuada fames ac turpis egestas. Proin pharetra nonummy pede. Mauris et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orci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dolor sit amet, consectetuer adipiscing elit. Maecenas porttitor congue massa. Fusce posuere, magna sed pulvinar ultricies, purus lectus malesuada libero, sit amet commodo magna eros quis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urna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Nunc viverra imperdiet enim. Fusce est. Vivamus 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tellus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Pellentesque habitant morbi tristique senectus et netus et malesuada fames ac turpis egestas. Proin pharetra nonummy pede. Mauris et orci.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>
              <a:latin typeface="Inter Tight" pitchFamily="2" charset="0"/>
              <a:ea typeface="Inter Tight" pitchFamily="2" charset="0"/>
              <a:cs typeface="Inter Tight" pitchFamily="2" charset="0"/>
            </a:endParaRP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F3CB35C4-0D9B-E7FC-224E-4716BB95D5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 dirty="0"/>
              <a:t>Modifier ici titre slide </a:t>
            </a:r>
            <a:r>
              <a:rPr lang="fr-FR" dirty="0" err="1"/>
              <a:t>bulletpoint</a:t>
            </a:r>
            <a:r>
              <a:rPr lang="fr-FR" dirty="0"/>
              <a:t> – bleu pétrole</a:t>
            </a:r>
          </a:p>
        </p:txBody>
      </p:sp>
    </p:spTree>
    <p:extLst>
      <p:ext uri="{BB962C8B-B14F-4D97-AF65-F5344CB8AC3E}">
        <p14:creationId xmlns:p14="http://schemas.microsoft.com/office/powerpoint/2010/main" val="2924164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419EB4AC-9B66-34CE-09C9-F2044603E3E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7" name="Espace réservé pour une image  36">
            <a:extLst>
              <a:ext uri="{FF2B5EF4-FFF2-40B4-BE49-F238E27FC236}">
                <a16:creationId xmlns:a16="http://schemas.microsoft.com/office/drawing/2014/main" id="{1DDC537A-6060-4B38-7627-C16035C6669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48219" y="2049730"/>
            <a:ext cx="4773431" cy="4077728"/>
          </a:xfrm>
        </p:spPr>
        <p:txBody>
          <a:bodyPr/>
          <a:lstStyle/>
          <a:p>
            <a:endParaRPr lang="fr-FR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5CB16856-3B7A-2744-CE73-E17B44AFB44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4878" y="1454150"/>
            <a:ext cx="7112394" cy="417513"/>
          </a:xfrm>
        </p:spPr>
        <p:txBody>
          <a:bodyPr/>
          <a:lstStyle>
            <a:lvl1pPr marL="0" indent="0">
              <a:buNone/>
              <a:defRPr sz="2000" b="1" i="0">
                <a:solidFill>
                  <a:srgbClr val="009FE3"/>
                </a:solidFill>
                <a:latin typeface="Mulish" pitchFamily="2" charset="77"/>
                <a:cs typeface="Prompt SemiBold" pitchFamily="2" charset="-34"/>
              </a:defRPr>
            </a:lvl1pPr>
          </a:lstStyle>
          <a:p>
            <a:pPr lvl="0"/>
            <a:r>
              <a:rPr lang="fr-FR"/>
              <a:t>Sous-titre slide texte photo 1</a:t>
            </a:r>
          </a:p>
        </p:txBody>
      </p:sp>
      <p:sp>
        <p:nvSpPr>
          <p:cNvPr id="5" name="Espace réservé du texte 5">
            <a:extLst>
              <a:ext uri="{FF2B5EF4-FFF2-40B4-BE49-F238E27FC236}">
                <a16:creationId xmlns:a16="http://schemas.microsoft.com/office/drawing/2014/main" id="{898A84C0-5431-DE8B-1E7C-B982BDE6329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4878" y="2060236"/>
            <a:ext cx="6617584" cy="4067221"/>
          </a:xfrm>
        </p:spPr>
        <p:txBody>
          <a:bodyPr>
            <a:noAutofit/>
          </a:bodyPr>
          <a:lstStyle>
            <a:lvl1pPr marL="0" indent="0" algn="l">
              <a:buNone/>
              <a:defRPr lang="fr-FR" sz="1800" kern="1200" dirty="0">
                <a:solidFill>
                  <a:schemeClr val="tx1"/>
                </a:solidFill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</a:lstStyle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consectetuer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adipiscing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Maecenas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porttitor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congue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massa.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Fusce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posuere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magna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sed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pulvinar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ultricies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purus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lectus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malesuada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libero,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commodo magna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eros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quis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urna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>
              <a:latin typeface="Inter Tight" pitchFamily="2" charset="0"/>
              <a:ea typeface="Inter Tight" pitchFamily="2" charset="0"/>
              <a:cs typeface="Inter Tight" pitchFamily="2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Nunc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viverra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imperdiet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enim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Fusce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est.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Vivamus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tellus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fr-FR">
              <a:latin typeface="Inter Tight" pitchFamily="2" charset="0"/>
              <a:ea typeface="Inter Tight" pitchFamily="2" charset="0"/>
              <a:cs typeface="Inter Tight" pitchFamily="2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Pellentesque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habitant morbi tristique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senectus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et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netus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et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malesuada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fames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ac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turpis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egestas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Proin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pharetra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nonummy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pede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Mauris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et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orci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  <a:p>
            <a:pPr marL="0" marR="0" lvl="0" indent="0" algn="just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Lorem ipsum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dolor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consectetuer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adipiscing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elit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Maecenas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porttitor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congue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massa.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Fusce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posuere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magna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sed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pulvinar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ultricies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purus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lectus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malesuada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libero,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sit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amet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commodo magna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eros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quis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 </a:t>
            </a:r>
            <a:r>
              <a:rPr lang="fr-FR" err="1">
                <a:latin typeface="Inter Tight" pitchFamily="2" charset="0"/>
                <a:ea typeface="Inter Tight" pitchFamily="2" charset="0"/>
                <a:cs typeface="Inter Tight" pitchFamily="2" charset="0"/>
              </a:rPr>
              <a:t>urna</a:t>
            </a:r>
            <a:r>
              <a:rPr lang="fr-FR">
                <a:latin typeface="Inter Tight" pitchFamily="2" charset="0"/>
                <a:ea typeface="Inter Tight" pitchFamily="2" charset="0"/>
                <a:cs typeface="Inter Tight" pitchFamily="2" charset="0"/>
              </a:rPr>
              <a:t>.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1F47FB3E-E1A8-09A4-92E0-2AE080E75DE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 dirty="0"/>
              <a:t>Modifier ici titre slide </a:t>
            </a:r>
            <a:r>
              <a:rPr lang="fr-FR" dirty="0" err="1"/>
              <a:t>bulletpoint</a:t>
            </a:r>
            <a:r>
              <a:rPr lang="fr-FR" dirty="0"/>
              <a:t> – bleu Epitech</a:t>
            </a:r>
          </a:p>
        </p:txBody>
      </p:sp>
    </p:spTree>
    <p:extLst>
      <p:ext uri="{BB962C8B-B14F-4D97-AF65-F5344CB8AC3E}">
        <p14:creationId xmlns:p14="http://schemas.microsoft.com/office/powerpoint/2010/main" val="496919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 descr="Une image contenant capture d’écran, noir, obscurité&#10;&#10;Description générée automatiquement">
            <a:extLst>
              <a:ext uri="{FF2B5EF4-FFF2-40B4-BE49-F238E27FC236}">
                <a16:creationId xmlns:a16="http://schemas.microsoft.com/office/drawing/2014/main" id="{C5E35C74-9080-A8A9-EA78-18DAB87902E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ce réservé du texte 2">
            <a:extLst>
              <a:ext uri="{FF2B5EF4-FFF2-40B4-BE49-F238E27FC236}">
                <a16:creationId xmlns:a16="http://schemas.microsoft.com/office/drawing/2014/main" id="{B2A0CD11-DF8A-4931-84D5-2F29BFDCF96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770978" y="1095867"/>
            <a:ext cx="11067454" cy="49650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1800">
                <a:latin typeface="Inter Tight" pitchFamily="2" charset="0"/>
                <a:ea typeface="Inter Tight" pitchFamily="2" charset="0"/>
                <a:cs typeface="Inter Tight" pitchFamily="2" charset="0"/>
              </a:defRPr>
            </a:lvl1pPr>
            <a:lvl2pPr marL="457200" indent="0">
              <a:buNone/>
              <a:defRPr sz="1600">
                <a:latin typeface="Inter Tight" pitchFamily="2" charset="0"/>
                <a:ea typeface="Inter Tight" pitchFamily="2" charset="0"/>
                <a:cs typeface="Inter Tight" pitchFamily="2" charset="0"/>
              </a:defRPr>
            </a:lvl2pPr>
            <a:lvl3pPr marL="914400" indent="0">
              <a:buNone/>
              <a:defRPr sz="1400">
                <a:latin typeface="Inter Tight" pitchFamily="2" charset="0"/>
                <a:ea typeface="Inter Tight" pitchFamily="2" charset="0"/>
                <a:cs typeface="Inter Tight" pitchFamily="2" charset="0"/>
              </a:defRPr>
            </a:lvl3pPr>
            <a:lvl4pPr marL="1371600" indent="0">
              <a:buNone/>
              <a:defRPr sz="2000">
                <a:latin typeface="Inter Tight" pitchFamily="2" charset="0"/>
                <a:ea typeface="Inter Tight" pitchFamily="2" charset="0"/>
                <a:cs typeface="Inter Tight" pitchFamily="2" charset="0"/>
              </a:defRPr>
            </a:lvl4pPr>
            <a:lvl5pPr marL="1828800" indent="0">
              <a:buNone/>
              <a:defRPr sz="2000">
                <a:latin typeface="Inter Tight" pitchFamily="2" charset="0"/>
                <a:ea typeface="Inter Tight" pitchFamily="2" charset="0"/>
                <a:cs typeface="Inter Tight" pitchFamily="2" charset="0"/>
              </a:defRPr>
            </a:lvl5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C932B085-EBC4-29E0-C2B9-EC16B2AD6B8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70978" y="237089"/>
            <a:ext cx="8300006" cy="626691"/>
          </a:xfrm>
        </p:spPr>
        <p:txBody>
          <a:bodyPr anchor="b">
            <a:normAutofit/>
          </a:bodyPr>
          <a:lstStyle>
            <a:lvl1pPr algn="l">
              <a:defRPr sz="2800" b="1" i="0">
                <a:solidFill>
                  <a:srgbClr val="1F485E"/>
                </a:solidFill>
                <a:latin typeface="Mulish" pitchFamily="2" charset="77"/>
                <a:cs typeface="Prompt" pitchFamily="2" charset="-34"/>
              </a:defRPr>
            </a:lvl1pPr>
          </a:lstStyle>
          <a:p>
            <a:r>
              <a:rPr lang="fr-FR" dirty="0"/>
              <a:t>Modifier ici titre slide </a:t>
            </a:r>
            <a:r>
              <a:rPr lang="fr-FR" dirty="0" err="1"/>
              <a:t>bulletpoint</a:t>
            </a:r>
            <a:r>
              <a:rPr lang="fr-FR" dirty="0"/>
              <a:t> – bleu Epitech</a:t>
            </a:r>
          </a:p>
        </p:txBody>
      </p:sp>
    </p:spTree>
    <p:extLst>
      <p:ext uri="{BB962C8B-B14F-4D97-AF65-F5344CB8AC3E}">
        <p14:creationId xmlns:p14="http://schemas.microsoft.com/office/powerpoint/2010/main" val="4267671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violet, violette, Lilas, capture d’écran&#10;&#10;Description générée automatiquement">
            <a:extLst>
              <a:ext uri="{FF2B5EF4-FFF2-40B4-BE49-F238E27FC236}">
                <a16:creationId xmlns:a16="http://schemas.microsoft.com/office/drawing/2014/main" id="{5D289792-BE40-1E46-2F73-296002947FD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CB275147-F527-4E6F-2B49-496D9FF53C10}"/>
              </a:ext>
            </a:extLst>
          </p:cNvPr>
          <p:cNvSpPr txBox="1"/>
          <p:nvPr userDrawn="1"/>
        </p:nvSpPr>
        <p:spPr>
          <a:xfrm>
            <a:off x="2621275" y="2705725"/>
            <a:ext cx="742634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sz="8800" dirty="0" err="1">
                <a:solidFill>
                  <a:schemeClr val="bg1"/>
                </a:solidFill>
                <a:latin typeface="Inter Tight" pitchFamily="2" charset="0"/>
              </a:rPr>
              <a:t>Any</a:t>
            </a:r>
            <a:r>
              <a:rPr lang="fr-FR" sz="8800" dirty="0">
                <a:solidFill>
                  <a:schemeClr val="bg1"/>
                </a:solidFill>
                <a:latin typeface="Inter Tight" pitchFamily="2" charset="0"/>
              </a:rPr>
              <a:t> questions?</a:t>
            </a:r>
            <a:endParaRPr lang="fr-FR" sz="8800" dirty="0">
              <a:solidFill>
                <a:schemeClr val="bg1"/>
              </a:solidFill>
            </a:endParaRPr>
          </a:p>
        </p:txBody>
      </p:sp>
      <p:pic>
        <p:nvPicPr>
          <p:cNvPr id="2" name="Image 5" descr="Une image contenant logo, symbole, Graphique, Police&#10;&#10;Description générée automatiquement">
            <a:extLst>
              <a:ext uri="{FF2B5EF4-FFF2-40B4-BE49-F238E27FC236}">
                <a16:creationId xmlns:a16="http://schemas.microsoft.com/office/drawing/2014/main" id="{1C6F0F74-AF98-B67B-2DB7-E61E25344EE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3448" y="1893468"/>
            <a:ext cx="762001" cy="495621"/>
          </a:xfrm>
          <a:prstGeom prst="rect">
            <a:avLst/>
          </a:prstGeom>
        </p:spPr>
      </p:pic>
      <p:sp>
        <p:nvSpPr>
          <p:cNvPr id="5" name="ZoneTexte 3">
            <a:extLst>
              <a:ext uri="{FF2B5EF4-FFF2-40B4-BE49-F238E27FC236}">
                <a16:creationId xmlns:a16="http://schemas.microsoft.com/office/drawing/2014/main" id="{BE113E82-3800-3621-CF96-02F166E022D5}"/>
              </a:ext>
            </a:extLst>
          </p:cNvPr>
          <p:cNvSpPr txBox="1"/>
          <p:nvPr userDrawn="1"/>
        </p:nvSpPr>
        <p:spPr>
          <a:xfrm>
            <a:off x="2621274" y="1029697"/>
            <a:ext cx="742634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sz="3600" dirty="0" err="1">
                <a:solidFill>
                  <a:schemeClr val="bg1"/>
                </a:solidFill>
                <a:latin typeface="Inter Tight" pitchFamily="2" charset="0"/>
              </a:rPr>
              <a:t>Thank</a:t>
            </a:r>
            <a:r>
              <a:rPr lang="fr-FR" sz="3600" dirty="0">
                <a:solidFill>
                  <a:schemeClr val="bg1"/>
                </a:solidFill>
                <a:latin typeface="Inter Tight" pitchFamily="2" charset="0"/>
              </a:rPr>
              <a:t> </a:t>
            </a:r>
            <a:r>
              <a:rPr lang="fr-FR" sz="3600" dirty="0" err="1">
                <a:solidFill>
                  <a:schemeClr val="bg1"/>
                </a:solidFill>
                <a:latin typeface="Inter Tight" pitchFamily="2" charset="0"/>
              </a:rPr>
              <a:t>you</a:t>
            </a:r>
            <a:endParaRPr lang="fr-FR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177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96171E8-07FD-4998-81C9-009C52A9D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2FD8269-EB07-434D-A7FF-7864F7A7D1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609212-C67C-4EB0-8FF0-7FACCEAFD0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10/25/2024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6663A35-A8ED-48BF-B94F-0CEA9EE5DC6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77C9600-E128-4DDB-9FA2-A0878D0AD2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494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90" r:id="rId2"/>
    <p:sldLayoutId id="2147483707" r:id="rId3"/>
    <p:sldLayoutId id="2147483708" r:id="rId4"/>
    <p:sldLayoutId id="2147483704" r:id="rId5"/>
    <p:sldLayoutId id="214748370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hyperlink" Target="https://www.youtube.com/watch?v=9jqY_bvI5vk" TargetMode="External"/><Relationship Id="rId7" Type="http://schemas.openxmlformats.org/officeDocument/2006/relationships/hyperlink" Target="https://gotocon.com/dl/goto-cph-2016/slides/NeelanChoksi_HowSoftwareLifecycleIntegrationAndDevOpsAreTransformingCarDevelopment.pdf" TargetMode="External"/><Relationship Id="rId2" Type="http://schemas.openxmlformats.org/officeDocument/2006/relationships/hyperlink" Target="https://www.youtube.com/watch?v=Xrgk023l4lI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youtube.com/watch?v=AKqKCn4fheY" TargetMode="External"/><Relationship Id="rId5" Type="http://schemas.openxmlformats.org/officeDocument/2006/relationships/hyperlink" Target="https://www.youtube.com/watch?v=V1Wacn96M9I" TargetMode="External"/><Relationship Id="rId4" Type="http://schemas.openxmlformats.org/officeDocument/2006/relationships/hyperlink" Target="https://fr.slideshare.net/slideshow/aaa-automated-testing/1913707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77947B9B-01E4-CC10-4685-971553CBBB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T-DEV-701 – Dev OPS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ACB521-CB69-D4C9-1212-816714A86EE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ln>
            <a:noFill/>
          </a:ln>
        </p:spPr>
        <p:txBody>
          <a:bodyPr/>
          <a:lstStyle/>
          <a:p>
            <a:r>
              <a:rPr lang="fr-FR" sz="2800" dirty="0"/>
              <a:t>Kick-off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FF015A73-4230-D347-77B1-C13E76D16B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00975" y="872019"/>
            <a:ext cx="3790043" cy="1410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394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150" y="1220529"/>
            <a:ext cx="5276850" cy="4416939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Avoid oversights.</a:t>
            </a:r>
            <a:br>
              <a:rPr lang="en-US" sz="2200" dirty="0"/>
            </a:b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Increase productivity.</a:t>
            </a:r>
            <a:br>
              <a:rPr lang="en-US" sz="2200" dirty="0"/>
            </a:b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Reduce costs &amp; cycle time.</a:t>
            </a:r>
            <a:br>
              <a:rPr lang="en-US" sz="2200" dirty="0"/>
            </a:b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Improve quality &amp; robustness.</a:t>
            </a:r>
            <a:br>
              <a:rPr lang="en-US" sz="2200" dirty="0"/>
            </a:b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Free up coders to focus elsewhere.</a:t>
            </a:r>
            <a:endParaRPr lang="en-GB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Main benefits of automation</a:t>
            </a:r>
          </a:p>
        </p:txBody>
      </p:sp>
      <p:pic>
        <p:nvPicPr>
          <p:cNvPr id="5" name="Picture 4" descr="A group of robots working on a conveyor belt&#10;&#10;Description automatically generated">
            <a:extLst>
              <a:ext uri="{FF2B5EF4-FFF2-40B4-BE49-F238E27FC236}">
                <a16:creationId xmlns:a16="http://schemas.microsoft.com/office/drawing/2014/main" id="{46B1802A-1223-E9CE-A7C5-D329485D7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103" y="1639930"/>
            <a:ext cx="5986988" cy="357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1335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a git flow">
            <a:extLst>
              <a:ext uri="{FF2B5EF4-FFF2-40B4-BE49-F238E27FC236}">
                <a16:creationId xmlns:a16="http://schemas.microsoft.com/office/drawing/2014/main" id="{7C025B9A-F04A-6856-1F64-8486A1A4E06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7615" y="774274"/>
            <a:ext cx="7556769" cy="4250682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7615" y="4935450"/>
            <a:ext cx="7178194" cy="1685461"/>
          </a:xfrm>
        </p:spPr>
        <p:txBody>
          <a:bodyPr anchor="ctr"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main branch is always deployable (using tags)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QA testing is done on feature-branch (before merging into main)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merging to main should trigger actions (such as deployment)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How a proper git flow should look like</a:t>
            </a:r>
          </a:p>
        </p:txBody>
      </p:sp>
    </p:spTree>
    <p:extLst>
      <p:ext uri="{BB962C8B-B14F-4D97-AF65-F5344CB8AC3E}">
        <p14:creationId xmlns:p14="http://schemas.microsoft.com/office/powerpoint/2010/main" val="879060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screenshot, graphics, diagram">
            <a:extLst>
              <a:ext uri="{FF2B5EF4-FFF2-40B4-BE49-F238E27FC236}">
                <a16:creationId xmlns:a16="http://schemas.microsoft.com/office/drawing/2014/main" id="{E8836F19-7D13-311F-F4E9-24B6CF7E0A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4615" y="1093272"/>
            <a:ext cx="10281985" cy="5234223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 Ops common tools</a:t>
            </a:r>
          </a:p>
        </p:txBody>
      </p:sp>
    </p:spTree>
    <p:extLst>
      <p:ext uri="{BB962C8B-B14F-4D97-AF65-F5344CB8AC3E}">
        <p14:creationId xmlns:p14="http://schemas.microsoft.com/office/powerpoint/2010/main" val="20925378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2679" y="1556597"/>
            <a:ext cx="7856020" cy="3732175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hlinkClick r:id="rId2"/>
              </a:rPr>
              <a:t>DevOps in 5 minutes</a:t>
            </a: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1600" dirty="0">
                <a:hlinkClick r:id="rId3"/>
              </a:rPr>
              <a:t>The ING Bank improved its time to market from 13 weeks to less than 1</a:t>
            </a:r>
            <a:br>
              <a:rPr lang="en-GB" sz="1600" dirty="0"/>
            </a:br>
            <a:endParaRPr lang="en-GB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hlinkClick r:id="rId4"/>
              </a:rPr>
              <a:t>AAA Automated testing…for AAA games</a:t>
            </a:r>
            <a:r>
              <a:rPr lang="en-US" sz="1600" dirty="0"/>
              <a:t>, by a Games developer advocate at Google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hlinkClick r:id="rId5"/>
              </a:rPr>
              <a:t>Game development with Dori </a:t>
            </a:r>
            <a:r>
              <a:rPr lang="en-US" sz="1600" dirty="0" err="1">
                <a:hlinkClick r:id="rId5"/>
              </a:rPr>
              <a:t>Exterman</a:t>
            </a:r>
            <a:r>
              <a:rPr lang="en-US" sz="1600" dirty="0"/>
              <a:t>, CTO at </a:t>
            </a:r>
            <a:r>
              <a:rPr lang="en-US" sz="1600" dirty="0" err="1"/>
              <a:t>IncrediBuild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hlinkClick r:id="rId6"/>
              </a:rPr>
              <a:t>The Secrets to Agility at Tesla | Elon's Master Plan to Infinity</a:t>
            </a:r>
            <a:br>
              <a:rPr lang="en-US" sz="1600" dirty="0"/>
            </a:br>
            <a:endParaRPr lang="en-US" sz="1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dirty="0">
                <a:hlinkClick r:id="rId7"/>
              </a:rPr>
              <a:t>How software lifecycle integration and DevOps are transforming car development</a:t>
            </a:r>
            <a:endParaRPr lang="en-US" sz="16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Stuff to watch and dig</a:t>
            </a:r>
          </a:p>
        </p:txBody>
      </p:sp>
      <p:pic>
        <p:nvPicPr>
          <p:cNvPr id="6" name="Picture 5" descr="A popcorn and soda next to a television&#10;&#10;Description automatically generated">
            <a:extLst>
              <a:ext uri="{FF2B5EF4-FFF2-40B4-BE49-F238E27FC236}">
                <a16:creationId xmlns:a16="http://schemas.microsoft.com/office/drawing/2014/main" id="{CA8C9AB6-1335-46BC-FD42-CA870672B5F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92509" y="1522600"/>
            <a:ext cx="3800170" cy="380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0696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078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Developers’ typical issue 1</a:t>
            </a:r>
          </a:p>
        </p:txBody>
      </p:sp>
      <p:pic>
        <p:nvPicPr>
          <p:cNvPr id="12" name="Content Placeholder 11" descr="A cartoon of a child in a red and blue hat">
            <a:extLst>
              <a:ext uri="{FF2B5EF4-FFF2-40B4-BE49-F238E27FC236}">
                <a16:creationId xmlns:a16="http://schemas.microsoft.com/office/drawing/2014/main" id="{361D10DF-0A5F-2E8F-912F-C939D4BE16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900" y="1147762"/>
            <a:ext cx="8458200" cy="4562475"/>
          </a:xfrm>
        </p:spPr>
      </p:pic>
    </p:spTree>
    <p:extLst>
      <p:ext uri="{BB962C8B-B14F-4D97-AF65-F5344CB8AC3E}">
        <p14:creationId xmlns:p14="http://schemas.microsoft.com/office/powerpoint/2010/main" val="372751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Developers’ typical issue 2</a:t>
            </a:r>
          </a:p>
        </p:txBody>
      </p:sp>
      <p:pic>
        <p:nvPicPr>
          <p:cNvPr id="4" name="Content Placeholder 3" descr="A cartoon of a child in a red jacket and blue hat&#10;&#10;Description automatically generated">
            <a:extLst>
              <a:ext uri="{FF2B5EF4-FFF2-40B4-BE49-F238E27FC236}">
                <a16:creationId xmlns:a16="http://schemas.microsoft.com/office/drawing/2014/main" id="{AED971AA-DB66-8018-8DDE-B333D5ECAA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900" y="1147762"/>
            <a:ext cx="8458200" cy="4562475"/>
          </a:xfrm>
        </p:spPr>
      </p:pic>
    </p:spTree>
    <p:extLst>
      <p:ext uri="{BB962C8B-B14F-4D97-AF65-F5344CB8AC3E}">
        <p14:creationId xmlns:p14="http://schemas.microsoft.com/office/powerpoint/2010/main" val="3530088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Developers’ typical issue 3</a:t>
            </a:r>
          </a:p>
        </p:txBody>
      </p:sp>
      <p:pic>
        <p:nvPicPr>
          <p:cNvPr id="8" name="Content Placeholder 7" descr="Cartoon a cartoon of a person in snow gear">
            <a:extLst>
              <a:ext uri="{FF2B5EF4-FFF2-40B4-BE49-F238E27FC236}">
                <a16:creationId xmlns:a16="http://schemas.microsoft.com/office/drawing/2014/main" id="{84157F6D-4906-F413-90FC-A66D5B5723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66900" y="1147762"/>
            <a:ext cx="8458200" cy="4562475"/>
          </a:xfrm>
        </p:spPr>
      </p:pic>
    </p:spTree>
    <p:extLst>
      <p:ext uri="{BB962C8B-B14F-4D97-AF65-F5344CB8AC3E}">
        <p14:creationId xmlns:p14="http://schemas.microsoft.com/office/powerpoint/2010/main" val="915740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3350" y="1020280"/>
            <a:ext cx="3667672" cy="4817438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Compiling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Testing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Checking the code quality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Deploying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Versioning the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Doing it again...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and again...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and again!!</a:t>
            </a:r>
            <a:endParaRPr lang="en-GB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Developers’ repetitive tasks</a:t>
            </a:r>
          </a:p>
        </p:txBody>
      </p:sp>
      <p:pic>
        <p:nvPicPr>
          <p:cNvPr id="5" name="Picture 4" descr="Cartoon of two men wearing grey and purple hats&#10;&#10;Description automatically generated">
            <a:extLst>
              <a:ext uri="{FF2B5EF4-FFF2-40B4-BE49-F238E27FC236}">
                <a16:creationId xmlns:a16="http://schemas.microsoft.com/office/drawing/2014/main" id="{511EBF57-9C6D-75EA-630C-22F6EB31D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978" y="1128524"/>
            <a:ext cx="6295518" cy="460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327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4598" y="5700472"/>
            <a:ext cx="10248900" cy="504294"/>
          </a:xfrm>
        </p:spPr>
        <p:txBody>
          <a:bodyPr>
            <a:normAutofit/>
          </a:bodyPr>
          <a:lstStyle/>
          <a:p>
            <a:pPr algn="ctr"/>
            <a:r>
              <a:rPr lang="en-GB" sz="2400" dirty="0"/>
              <a:t>Adopting the Dev Ops philosophy and best practices has countless benefits.</a:t>
            </a:r>
            <a:endParaRPr lang="en-US" sz="20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The solution to all these annoyances</a:t>
            </a:r>
          </a:p>
        </p:txBody>
      </p:sp>
      <p:pic>
        <p:nvPicPr>
          <p:cNvPr id="5" name="Picture 4" descr="A close up of a fist with writing on it">
            <a:extLst>
              <a:ext uri="{FF2B5EF4-FFF2-40B4-BE49-F238E27FC236}">
                <a16:creationId xmlns:a16="http://schemas.microsoft.com/office/drawing/2014/main" id="{E99157F2-0472-F1C7-862A-EC184F12BB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112" y="1008123"/>
            <a:ext cx="6023872" cy="4517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83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flag on top of a mountain">
            <a:extLst>
              <a:ext uri="{FF2B5EF4-FFF2-40B4-BE49-F238E27FC236}">
                <a16:creationId xmlns:a16="http://schemas.microsoft.com/office/drawing/2014/main" id="{DB4A49B4-0A4D-8D96-4949-F02B2558D5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5475" y="990904"/>
            <a:ext cx="4876190" cy="4876190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0166" y="1174718"/>
            <a:ext cx="3183310" cy="4508563"/>
          </a:xfrm>
        </p:spPr>
        <p:txBody>
          <a:bodyPr anchor="ctr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Organisation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Collaboration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Compliance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Stability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Availability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800" dirty="0"/>
              <a:t>Flexibility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 Ops main challenges</a:t>
            </a:r>
          </a:p>
        </p:txBody>
      </p:sp>
    </p:spTree>
    <p:extLst>
      <p:ext uri="{BB962C8B-B14F-4D97-AF65-F5344CB8AC3E}">
        <p14:creationId xmlns:p14="http://schemas.microsoft.com/office/powerpoint/2010/main" val="20474836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1550" y="1423987"/>
            <a:ext cx="7151137" cy="4010025"/>
          </a:xfrm>
        </p:spPr>
        <p:txBody>
          <a:bodyPr anchor="ctr"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Improved quality and automation</a:t>
            </a:r>
            <a:br>
              <a:rPr lang="en-GB" sz="2200" dirty="0"/>
            </a:b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Faster, better, stronger product delivery</a:t>
            </a:r>
            <a:br>
              <a:rPr lang="en-GB" sz="2200" dirty="0"/>
            </a:b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Easier maintainability and issue resolution</a:t>
            </a:r>
            <a:br>
              <a:rPr lang="en-GB" sz="2200" dirty="0"/>
            </a:b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Greater flexibility, scalability and availability</a:t>
            </a:r>
            <a:br>
              <a:rPr lang="en-GB" sz="2200" dirty="0"/>
            </a:b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200" dirty="0"/>
              <a:t>Reduced complexity, cycle time, human labour and costs</a:t>
            </a:r>
            <a:br>
              <a:rPr lang="en-GB" sz="2200" dirty="0"/>
            </a:br>
            <a:endParaRPr lang="en-GB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More time + freedom for creative and innovative tasks</a:t>
            </a:r>
            <a:endParaRPr lang="en-GB" sz="22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Dev Ops main benefits</a:t>
            </a:r>
          </a:p>
        </p:txBody>
      </p:sp>
      <p:pic>
        <p:nvPicPr>
          <p:cNvPr id="6" name="Picture 5" descr="A black background with a black square">
            <a:extLst>
              <a:ext uri="{FF2B5EF4-FFF2-40B4-BE49-F238E27FC236}">
                <a16:creationId xmlns:a16="http://schemas.microsoft.com/office/drawing/2014/main" id="{E68B1E15-2EA5-A678-5C44-DF5A3391F4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17" y="1202682"/>
            <a:ext cx="4452633" cy="445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video game screen capture&#10;&#10;Description automatically generated">
            <a:extLst>
              <a:ext uri="{FF2B5EF4-FFF2-40B4-BE49-F238E27FC236}">
                <a16:creationId xmlns:a16="http://schemas.microsoft.com/office/drawing/2014/main" id="{6482C961-335B-40C7-EFA0-C6144859B648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85973" y="994171"/>
            <a:ext cx="8020049" cy="4511278"/>
          </a:xfrm>
          <a:prstGeom prst="rect">
            <a:avLst/>
          </a:prstGeo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D79BC9FF-84EF-4553-87F4-F801443C7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9330" y="5505449"/>
            <a:ext cx="9513337" cy="762000"/>
          </a:xfrm>
        </p:spPr>
        <p:txBody>
          <a:bodyPr anchor="ctr">
            <a:normAutofit/>
          </a:bodyPr>
          <a:lstStyle/>
          <a:p>
            <a:pPr algn="ctr"/>
            <a:r>
              <a:rPr lang="en-GB" sz="2400" dirty="0"/>
              <a:t>Automation saves lot of time and provides a great deal of satisfaction.</a:t>
            </a:r>
            <a:endParaRPr lang="en-GB" sz="2400" i="1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510746-35DC-3644-A218-414BECE00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Have you ever played Satisfactory?</a:t>
            </a:r>
          </a:p>
        </p:txBody>
      </p:sp>
    </p:spTree>
    <p:extLst>
      <p:ext uri="{BB962C8B-B14F-4D97-AF65-F5344CB8AC3E}">
        <p14:creationId xmlns:p14="http://schemas.microsoft.com/office/powerpoint/2010/main" val="42665467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15461EC25B6D840AF7EA2EE3540BDC2" ma:contentTypeVersion="36" ma:contentTypeDescription="Crée un document." ma:contentTypeScope="" ma:versionID="ec07d5e31b4ed7a8e8667140450dee0b">
  <xsd:schema xmlns:xsd="http://www.w3.org/2001/XMLSchema" xmlns:xs="http://www.w3.org/2001/XMLSchema" xmlns:p="http://schemas.microsoft.com/office/2006/metadata/properties" xmlns:ns1="http://schemas.microsoft.com/sharepoint/v3" xmlns:ns2="90face15-de70-4464-be80-4af667389416" xmlns:ns3="c198cf11-3a17-4b42-8b38-7c0f01616542" targetNamespace="http://schemas.microsoft.com/office/2006/metadata/properties" ma:root="true" ma:fieldsID="693cf828ff1a88f5acd574f864bad8f6" ns1:_="" ns2:_="" ns3:_="">
    <xsd:import namespace="http://schemas.microsoft.com/sharepoint/v3"/>
    <xsd:import namespace="90face15-de70-4464-be80-4af667389416"/>
    <xsd:import namespace="c198cf11-3a17-4b42-8b38-7c0f01616542"/>
    <xsd:element name="properties">
      <xsd:complexType>
        <xsd:sequence>
          <xsd:element name="documentManagement">
            <xsd:complexType>
              <xsd:all>
                <xsd:element ref="ns2:NotebookType" minOccurs="0"/>
                <xsd:element ref="ns2:FolderType" minOccurs="0"/>
                <xsd:element ref="ns2:CultureName" minOccurs="0"/>
                <xsd:element ref="ns2:AppVersion" minOccurs="0"/>
                <xsd:element ref="ns2:TeamsChannelId" minOccurs="0"/>
                <xsd:element ref="ns2:Owner" minOccurs="0"/>
                <xsd:element ref="ns2:Math_Settings" minOccurs="0"/>
                <xsd:element ref="ns2:DefaultSectionNames" minOccurs="0"/>
                <xsd:element ref="ns2:Templates" minOccurs="0"/>
                <xsd:element ref="ns2:Leaders" minOccurs="0"/>
                <xsd:element ref="ns2:Members" minOccurs="0"/>
                <xsd:element ref="ns2:Member_Groups" minOccurs="0"/>
                <xsd:element ref="ns2:Distribution_Groups" minOccurs="0"/>
                <xsd:element ref="ns2:LMS_Mappings" minOccurs="0"/>
                <xsd:element ref="ns2:Invited_Leaders" minOccurs="0"/>
                <xsd:element ref="ns2:Invited_Members" minOccurs="0"/>
                <xsd:element ref="ns2:Self_Registration_Enabled" minOccurs="0"/>
                <xsd:element ref="ns2:Has_Leaders_Only_SectionGroup" minOccurs="0"/>
                <xsd:element ref="ns2:Is_Collaboration_Space_Locked" minOccurs="0"/>
                <xsd:element ref="ns2:IsNotebookLocked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1:_ip_UnifiedCompliancePolicyProperties" minOccurs="0"/>
                <xsd:element ref="ns1:_ip_UnifiedCompliancePolicyUIAction" minOccurs="0"/>
                <xsd:element ref="ns2:MediaServiceDateTaken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36" nillable="true" ma:displayName="Propriétés de la stratégie de conformité unifiée" ma:hidden="true" ma:internalName="_ip_UnifiedCompliancePolicyProperties">
      <xsd:simpleType>
        <xsd:restriction base="dms:Note"/>
      </xsd:simpleType>
    </xsd:element>
    <xsd:element name="_ip_UnifiedCompliancePolicyUIAction" ma:index="37" nillable="true" ma:displayName="Action d’interface utilisateur de la stratégie de conformité unifiée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face15-de70-4464-be80-4af667389416" elementFormDefault="qualified">
    <xsd:import namespace="http://schemas.microsoft.com/office/2006/documentManagement/types"/>
    <xsd:import namespace="http://schemas.microsoft.com/office/infopath/2007/PartnerControls"/>
    <xsd:element name="NotebookType" ma:index="8" nillable="true" ma:displayName="Notebook Type" ma:internalName="NotebookType">
      <xsd:simpleType>
        <xsd:restriction base="dms:Text"/>
      </xsd:simpleType>
    </xsd:element>
    <xsd:element name="FolderType" ma:index="9" nillable="true" ma:displayName="Folder Type" ma:internalName="FolderType">
      <xsd:simpleType>
        <xsd:restriction base="dms:Text"/>
      </xsd:simpleType>
    </xsd:element>
    <xsd:element name="CultureName" ma:index="10" nillable="true" ma:displayName="Culture Name" ma:internalName="CultureName">
      <xsd:simpleType>
        <xsd:restriction base="dms:Text"/>
      </xsd:simpleType>
    </xsd:element>
    <xsd:element name="AppVersion" ma:index="11" nillable="true" ma:displayName="App Version" ma:internalName="AppVersion">
      <xsd:simpleType>
        <xsd:restriction base="dms:Text"/>
      </xsd:simpleType>
    </xsd:element>
    <xsd:element name="TeamsChannelId" ma:index="12" nillable="true" ma:displayName="Teams Channel Id" ma:internalName="TeamsChannelId">
      <xsd:simpleType>
        <xsd:restriction base="dms:Text"/>
      </xsd:simpleType>
    </xsd:element>
    <xsd:element name="Owner" ma:index="13" nillable="true" ma:displayName="Owner" ma:internalName="Owner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ath_Settings" ma:index="14" nillable="true" ma:displayName="Math Settings" ma:internalName="Math_Settings">
      <xsd:simpleType>
        <xsd:restriction base="dms:Text"/>
      </xsd:simpleType>
    </xsd:element>
    <xsd:element name="DefaultSectionNames" ma:index="15" nillable="true" ma:displayName="Default Section Names" ma:internalName="DefaultSectionNames">
      <xsd:simpleType>
        <xsd:restriction base="dms:Note">
          <xsd:maxLength value="255"/>
        </xsd:restriction>
      </xsd:simpleType>
    </xsd:element>
    <xsd:element name="Templates" ma:index="16" nillable="true" ma:displayName="Templates" ma:internalName="Templates">
      <xsd:simpleType>
        <xsd:restriction base="dms:Note">
          <xsd:maxLength value="255"/>
        </xsd:restriction>
      </xsd:simpleType>
    </xsd:element>
    <xsd:element name="Leaders" ma:index="17" nillable="true" ma:displayName="Leaders" ma:internalName="Lead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s" ma:index="18" nillable="true" ma:displayName="Members" ma:internalName="Member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mber_Groups" ma:index="19" nillable="true" ma:displayName="Member Groups" ma:internalName="Member_Groups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istribution_Groups" ma:index="20" nillable="true" ma:displayName="Distribution Groups" ma:internalName="Distribution_Groups">
      <xsd:simpleType>
        <xsd:restriction base="dms:Note">
          <xsd:maxLength value="255"/>
        </xsd:restriction>
      </xsd:simpleType>
    </xsd:element>
    <xsd:element name="LMS_Mappings" ma:index="21" nillable="true" ma:displayName="LMS Mappings" ma:internalName="LMS_Mappings">
      <xsd:simpleType>
        <xsd:restriction base="dms:Note">
          <xsd:maxLength value="255"/>
        </xsd:restriction>
      </xsd:simpleType>
    </xsd:element>
    <xsd:element name="Invited_Leaders" ma:index="22" nillable="true" ma:displayName="Invited Leaders" ma:internalName="Invited_Leaders">
      <xsd:simpleType>
        <xsd:restriction base="dms:Note">
          <xsd:maxLength value="255"/>
        </xsd:restriction>
      </xsd:simpleType>
    </xsd:element>
    <xsd:element name="Invited_Members" ma:index="23" nillable="true" ma:displayName="Invited Members" ma:internalName="Invited_Members">
      <xsd:simpleType>
        <xsd:restriction base="dms:Note">
          <xsd:maxLength value="255"/>
        </xsd:restriction>
      </xsd:simpleType>
    </xsd:element>
    <xsd:element name="Self_Registration_Enabled" ma:index="24" nillable="true" ma:displayName="Self Registration Enabled" ma:internalName="Self_Registration_Enabled">
      <xsd:simpleType>
        <xsd:restriction base="dms:Boolean"/>
      </xsd:simpleType>
    </xsd:element>
    <xsd:element name="Has_Leaders_Only_SectionGroup" ma:index="25" nillable="true" ma:displayName="Has Leaders Only SectionGroup" ma:internalName="Has_Leaders_Only_SectionGroup">
      <xsd:simpleType>
        <xsd:restriction base="dms:Boolean"/>
      </xsd:simpleType>
    </xsd:element>
    <xsd:element name="Is_Collaboration_Space_Locked" ma:index="26" nillable="true" ma:displayName="Is Collaboration Space Locked" ma:internalName="Is_Collaboration_Space_Locked">
      <xsd:simpleType>
        <xsd:restriction base="dms:Boolean"/>
      </xsd:simpleType>
    </xsd:element>
    <xsd:element name="IsNotebookLocked" ma:index="27" nillable="true" ma:displayName="Is Notebook Locked" ma:internalName="IsNotebookLocked">
      <xsd:simpleType>
        <xsd:restriction base="dms:Boolean"/>
      </xsd:simpleType>
    </xsd:element>
    <xsd:element name="MediaServiceMetadata" ma:index="2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2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30" nillable="true" ma:displayName="Tags" ma:internalName="MediaServiceAutoTags" ma:readOnly="true">
      <xsd:simpleType>
        <xsd:restriction base="dms:Text"/>
      </xsd:simpleType>
    </xsd:element>
    <xsd:element name="MediaServiceOCR" ma:index="3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3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8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39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41" nillable="true" ma:taxonomy="true" ma:internalName="lcf76f155ced4ddcb4097134ff3c332f" ma:taxonomyFieldName="MediaServiceImageTags" ma:displayName="Balises d’images" ma:readOnly="false" ma:fieldId="{5cf76f15-5ced-4ddc-b409-7134ff3c332f}" ma:taxonomyMulti="true" ma:sspId="ea5cba62-7a90-4cbb-8c0d-a8cd742f6be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4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198cf11-3a17-4b42-8b38-7c0f01616542" elementFormDefault="qualified">
    <xsd:import namespace="http://schemas.microsoft.com/office/2006/documentManagement/types"/>
    <xsd:import namespace="http://schemas.microsoft.com/office/infopath/2007/PartnerControls"/>
    <xsd:element name="SharedWithUsers" ma:index="34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35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42" nillable="true" ma:displayName="Taxonomy Catch All Column" ma:hidden="true" ma:list="{1d7ee8bc-0010-450a-9e03-1cbd8667ef59}" ma:internalName="TaxCatchAll" ma:showField="CatchAllData" ma:web="c198cf11-3a17-4b42-8b38-7c0f0161654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c198cf11-3a17-4b42-8b38-7c0f01616542" xsi:nil="true"/>
    <lcf76f155ced4ddcb4097134ff3c332f xmlns="90face15-de70-4464-be80-4af667389416">
      <Terms xmlns="http://schemas.microsoft.com/office/infopath/2007/PartnerControls"/>
    </lcf76f155ced4ddcb4097134ff3c332f>
    <SharedWithUsers xmlns="c198cf11-3a17-4b42-8b38-7c0f01616542">
      <UserInfo>
        <DisplayName/>
        <AccountId xsi:nil="true"/>
        <AccountType/>
      </UserInfo>
    </SharedWithUsers>
    <Math_Settings xmlns="90face15-de70-4464-be80-4af667389416" xsi:nil="true"/>
    <Owner xmlns="90face15-de70-4464-be80-4af667389416">
      <UserInfo>
        <DisplayName/>
        <AccountId xsi:nil="true"/>
        <AccountType/>
      </UserInfo>
    </Owner>
    <Distribution_Groups xmlns="90face15-de70-4464-be80-4af667389416" xsi:nil="true"/>
    <_ip_UnifiedCompliancePolicyUIAction xmlns="http://schemas.microsoft.com/sharepoint/v3" xsi:nil="true"/>
    <LMS_Mappings xmlns="90face15-de70-4464-be80-4af667389416" xsi:nil="true"/>
    <NotebookType xmlns="90face15-de70-4464-be80-4af667389416" xsi:nil="true"/>
    <Leaders xmlns="90face15-de70-4464-be80-4af667389416">
      <UserInfo>
        <DisplayName/>
        <AccountId xsi:nil="true"/>
        <AccountType/>
      </UserInfo>
    </Leaders>
    <Invited_Leaders xmlns="90face15-de70-4464-be80-4af667389416" xsi:nil="true"/>
    <IsNotebookLocked xmlns="90face15-de70-4464-be80-4af667389416" xsi:nil="true"/>
    <Templates xmlns="90face15-de70-4464-be80-4af667389416" xsi:nil="true"/>
    <Has_Leaders_Only_SectionGroup xmlns="90face15-de70-4464-be80-4af667389416" xsi:nil="true"/>
    <TeamsChannelId xmlns="90face15-de70-4464-be80-4af667389416" xsi:nil="true"/>
    <_ip_UnifiedCompliancePolicyProperties xmlns="http://schemas.microsoft.com/sharepoint/v3" xsi:nil="true"/>
    <Self_Registration_Enabled xmlns="90face15-de70-4464-be80-4af667389416" xsi:nil="true"/>
    <CultureName xmlns="90face15-de70-4464-be80-4af667389416" xsi:nil="true"/>
    <Is_Collaboration_Space_Locked xmlns="90face15-de70-4464-be80-4af667389416" xsi:nil="true"/>
    <Members xmlns="90face15-de70-4464-be80-4af667389416">
      <UserInfo>
        <DisplayName/>
        <AccountId xsi:nil="true"/>
        <AccountType/>
      </UserInfo>
    </Members>
    <Member_Groups xmlns="90face15-de70-4464-be80-4af667389416">
      <UserInfo>
        <DisplayName/>
        <AccountId xsi:nil="true"/>
        <AccountType/>
      </UserInfo>
    </Member_Groups>
    <FolderType xmlns="90face15-de70-4464-be80-4af667389416" xsi:nil="true"/>
    <AppVersion xmlns="90face15-de70-4464-be80-4af667389416" xsi:nil="true"/>
    <DefaultSectionNames xmlns="90face15-de70-4464-be80-4af667389416" xsi:nil="true"/>
    <Invited_Members xmlns="90face15-de70-4464-be80-4af667389416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D7B8E9-05FA-4D68-ADF0-599FBAA63BC5}">
  <ds:schemaRefs>
    <ds:schemaRef ds:uri="90face15-de70-4464-be80-4af667389416"/>
    <ds:schemaRef ds:uri="c198cf11-3a17-4b42-8b38-7c0f0161654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BDD749D4-8CB5-4188-8A00-B45B0553EE38}">
  <ds:schemaRefs>
    <ds:schemaRef ds:uri="http://purl.org/dc/terms/"/>
    <ds:schemaRef ds:uri="90face15-de70-4464-be80-4af667389416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www.w3.org/XML/1998/namespace"/>
    <ds:schemaRef ds:uri="c198cf11-3a17-4b42-8b38-7c0f01616542"/>
    <ds:schemaRef ds:uri="http://schemas.microsoft.com/sharepoint/v3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96F0409-FD6C-4B9A-92EA-4169C46F05F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358</TotalTime>
  <Words>299</Words>
  <Application>Microsoft Office PowerPoint</Application>
  <PresentationFormat>Widescreen</PresentationFormat>
  <Paragraphs>53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Inter Tight</vt:lpstr>
      <vt:lpstr>Mulish</vt:lpstr>
      <vt:lpstr>Thème Office</vt:lpstr>
      <vt:lpstr>PowerPoint Presentation</vt:lpstr>
      <vt:lpstr>Developers’ typical issue 1</vt:lpstr>
      <vt:lpstr>Developers’ typical issue 2</vt:lpstr>
      <vt:lpstr>Developers’ typical issue 3</vt:lpstr>
      <vt:lpstr>Developers’ repetitive tasks</vt:lpstr>
      <vt:lpstr>The solution to all these annoyances</vt:lpstr>
      <vt:lpstr>Dev Ops main challenges</vt:lpstr>
      <vt:lpstr>Dev Ops main benefits</vt:lpstr>
      <vt:lpstr>Have you ever played Satisfactory?</vt:lpstr>
      <vt:lpstr>Main benefits of automation</vt:lpstr>
      <vt:lpstr>How a proper git flow should look like</vt:lpstr>
      <vt:lpstr>Dev Ops common tools</vt:lpstr>
      <vt:lpstr>Stuff to watch and dig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Template_PPT_ISEG_2018</dc:title>
  <dc:creator>Fabien Rollo</dc:creator>
  <cp:lastModifiedBy>gaspard varennes</cp:lastModifiedBy>
  <cp:revision>26</cp:revision>
  <cp:lastPrinted>2020-07-06T09:25:56Z</cp:lastPrinted>
  <dcterms:created xsi:type="dcterms:W3CDTF">2018-07-13T09:31:17Z</dcterms:created>
  <dcterms:modified xsi:type="dcterms:W3CDTF">2024-10-25T11:44:02Z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0x010100EFAAE9954E16144CA2E716033DA83085</vt:lpwstr>
  </property>
  <property fmtid="{D5CDD505-2E9C-101B-9397-08002B2CF9AE}" pid="3" name="_dlc_DocIdItemGuid">
    <vt:lpwstr>14edaaf2-e921-4a0f-ae0f-50a99c397da2</vt:lpwstr>
  </property>
  <property fmtid="{D5CDD505-2E9C-101B-9397-08002B2CF9AE}" pid="4" name="MediaServiceImageTags">
    <vt:lpwstr/>
  </property>
  <property fmtid="{D5CDD505-2E9C-101B-9397-08002B2CF9AE}" pid="5" name="Order">
    <vt:lpwstr>50746000.0000000</vt:lpwstr>
  </property>
  <property fmtid="{D5CDD505-2E9C-101B-9397-08002B2CF9AE}" pid="6" name="xd_ProgID">
    <vt:lpwstr/>
  </property>
  <property fmtid="{D5CDD505-2E9C-101B-9397-08002B2CF9AE}" pid="7" name="ComplianceAssetId">
    <vt:lpwstr/>
  </property>
  <property fmtid="{D5CDD505-2E9C-101B-9397-08002B2CF9AE}" pid="8" name="TemplateUrl">
    <vt:lpwstr/>
  </property>
  <property fmtid="{D5CDD505-2E9C-101B-9397-08002B2CF9AE}" pid="9" name="_ExtendedDescription">
    <vt:lpwstr/>
  </property>
  <property fmtid="{D5CDD505-2E9C-101B-9397-08002B2CF9AE}" pid="10" name="TriggerFlowInfo">
    <vt:lpwstr/>
  </property>
  <property fmtid="{D5CDD505-2E9C-101B-9397-08002B2CF9AE}" pid="11" name="xd_Signature">
    <vt:lpwstr/>
  </property>
</Properties>
</file>

<file path=docProps/thumbnail.jpeg>
</file>